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8ABB09-4A1D-463E-8065-109CC2B7EFAA}" type="datetimeFigureOut">
              <a:rPr lang="ar-SA" smtClean="0"/>
              <a:pPr/>
              <a:t>08/04/1437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عنوان 5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15716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  <a:cs typeface="Majalla UI"/>
              </a:rPr>
              <a:t>1- Avian Influenza { Bird flu } </a:t>
            </a:r>
            <a:endParaRPr lang="ar-IQ" smtClean="0">
              <a:solidFill>
                <a:schemeClr val="tx2"/>
              </a:solidFill>
            </a:endParaRPr>
          </a:p>
        </p:txBody>
      </p:sp>
      <p:sp>
        <p:nvSpPr>
          <p:cNvPr id="5123" name="عنصر نائب للمحتوى 6"/>
          <p:cNvSpPr>
            <a:spLocks noGrp="1"/>
          </p:cNvSpPr>
          <p:nvPr>
            <p:ph idx="1"/>
          </p:nvPr>
        </p:nvSpPr>
        <p:spPr>
          <a:xfrm>
            <a:off x="962025" y="1989138"/>
            <a:ext cx="7281863" cy="3671887"/>
          </a:xfrm>
        </p:spPr>
        <p:txBody>
          <a:bodyPr>
            <a:normAutofit/>
          </a:bodyPr>
          <a:lstStyle/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dirty="0" smtClean="0">
                <a:cs typeface="Arial" pitchFamily="34" charset="0"/>
              </a:rPr>
              <a:t>Avian influenza is viral disease affecting respiratory, digestive and / or nervous system of many species of birds .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u="sng" dirty="0" smtClean="0">
                <a:solidFill>
                  <a:schemeClr val="tx2"/>
                </a:solidFill>
                <a:cs typeface="Arial" pitchFamily="34" charset="0"/>
              </a:rPr>
              <a:t>Etiology 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dirty="0" err="1" smtClean="0">
                <a:cs typeface="Arial" pitchFamily="34" charset="0"/>
              </a:rPr>
              <a:t>Orthomyxovirus</a:t>
            </a:r>
            <a:r>
              <a:rPr lang="en-US" dirty="0" smtClean="0">
                <a:cs typeface="Arial" pitchFamily="34" charset="0"/>
              </a:rPr>
              <a:t>  </a:t>
            </a:r>
            <a:r>
              <a:rPr lang="en-US" dirty="0" smtClean="0">
                <a:cs typeface="Arial" pitchFamily="34" charset="0"/>
              </a:rPr>
              <a:t>type </a:t>
            </a:r>
            <a:r>
              <a:rPr lang="en-US" dirty="0" smtClean="0">
                <a:cs typeface="Arial" pitchFamily="34" charset="0"/>
              </a:rPr>
              <a:t>A  two  </a:t>
            </a:r>
            <a:r>
              <a:rPr lang="en-US" dirty="0" smtClean="0">
                <a:cs typeface="Arial" pitchFamily="34" charset="0"/>
              </a:rPr>
              <a:t>forms :-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dirty="0" smtClean="0">
                <a:cs typeface="Arial" pitchFamily="34" charset="0"/>
              </a:rPr>
              <a:t>1- Highly </a:t>
            </a:r>
            <a:r>
              <a:rPr lang="en-US" dirty="0" smtClean="0">
                <a:cs typeface="Arial" pitchFamily="34" charset="0"/>
              </a:rPr>
              <a:t>Pathogenic </a:t>
            </a:r>
            <a:r>
              <a:rPr lang="en-US" dirty="0" smtClean="0">
                <a:cs typeface="Arial" pitchFamily="34" charset="0"/>
              </a:rPr>
              <a:t>Avian Influenza  </a:t>
            </a:r>
            <a:r>
              <a:rPr lang="en-US" dirty="0" smtClean="0">
                <a:cs typeface="Arial" pitchFamily="34" charset="0"/>
              </a:rPr>
              <a:t>Virus </a:t>
            </a:r>
            <a:r>
              <a:rPr lang="en-US" dirty="0" smtClean="0">
                <a:cs typeface="Arial" pitchFamily="34" charset="0"/>
              </a:rPr>
              <a:t>{HPAIV} .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dirty="0" smtClean="0">
                <a:cs typeface="Arial" pitchFamily="34" charset="0"/>
              </a:rPr>
              <a:t>2- Low </a:t>
            </a:r>
            <a:r>
              <a:rPr lang="en-US" dirty="0" smtClean="0">
                <a:cs typeface="Arial" pitchFamily="34" charset="0"/>
              </a:rPr>
              <a:t>Pathogenic </a:t>
            </a:r>
            <a:r>
              <a:rPr lang="en-US" dirty="0" smtClean="0">
                <a:cs typeface="Arial" pitchFamily="34" charset="0"/>
              </a:rPr>
              <a:t>Avian Influenza  </a:t>
            </a:r>
            <a:r>
              <a:rPr lang="en-US" dirty="0" smtClean="0">
                <a:cs typeface="Arial" pitchFamily="34" charset="0"/>
              </a:rPr>
              <a:t>Virus </a:t>
            </a:r>
            <a:r>
              <a:rPr lang="en-US" dirty="0" smtClean="0">
                <a:cs typeface="Arial" pitchFamily="34" charset="0"/>
              </a:rPr>
              <a:t>{ LPAIV}.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xmlns="" val="334352494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89000" y="765175"/>
            <a:ext cx="7570788" cy="5360988"/>
          </a:xfrm>
        </p:spPr>
        <p:txBody>
          <a:bodyPr rtlCol="0">
            <a:normAutofit fontScale="92500" lnSpcReduction="1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The virus have two types </a:t>
            </a:r>
            <a:r>
              <a:rPr lang="en-US" sz="2800" b="1" u="sng" dirty="0" smtClean="0">
                <a:solidFill>
                  <a:schemeClr val="accent2"/>
                </a:solidFill>
              </a:rPr>
              <a:t> of  surface  antigens </a:t>
            </a:r>
            <a:r>
              <a:rPr lang="en-US" sz="2800" b="1" u="sng" dirty="0" smtClean="0">
                <a:solidFill>
                  <a:schemeClr val="accent2"/>
                </a:solidFill>
              </a:rPr>
              <a:t>:-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1- </a:t>
            </a:r>
            <a:r>
              <a:rPr lang="en-US" dirty="0" err="1" smtClean="0"/>
              <a:t>Hemagglutinin</a:t>
            </a:r>
            <a:r>
              <a:rPr lang="en-US" dirty="0" smtClean="0"/>
              <a:t> (H) = 15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2- Neuraminidase (N) = 9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Incubation period : Few hours to days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Course of the disease :- 1 – 2 weeks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Method of Spread :-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1- Contact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2- Water fowl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3- Slaughter house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4- Live markets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Morbidity  : Variable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Mortality: Can reach 80 – 100 %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610882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C00000"/>
                </a:solidFill>
                <a:ea typeface="+mj-ea"/>
              </a:rPr>
              <a:t>Clinical signs </a:t>
            </a:r>
            <a:endParaRPr lang="ar-IQ" b="1" u="sng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7171" name="عنصر نائب للمحتوى 2"/>
          <p:cNvSpPr>
            <a:spLocks noGrp="1"/>
          </p:cNvSpPr>
          <p:nvPr>
            <p:ph idx="1"/>
          </p:nvPr>
        </p:nvSpPr>
        <p:spPr>
          <a:xfrm>
            <a:off x="827088" y="1557338"/>
            <a:ext cx="7715250" cy="4608512"/>
          </a:xfrm>
        </p:spPr>
        <p:txBody>
          <a:bodyPr>
            <a:normAutofit fontScale="92500" lnSpcReduction="10000"/>
          </a:bodyPr>
          <a:lstStyle/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1.  Soft – shelled eggs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2.  Sudden drop in egg production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3.  Cyanosis of wattles and comb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4.  Edema and swelling of head ,eyelids , comb ,wattles and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     hock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5.  Diarrhea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6.  Blood – tinged discharge from nostrils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7. </a:t>
            </a:r>
            <a:r>
              <a:rPr lang="en-US" dirty="0" err="1" smtClean="0">
                <a:cs typeface="Arial" pitchFamily="34" charset="0"/>
              </a:rPr>
              <a:t>Incoordination</a:t>
            </a:r>
            <a:r>
              <a:rPr lang="en-US" dirty="0" smtClean="0">
                <a:cs typeface="Arial" pitchFamily="34" charset="0"/>
              </a:rPr>
              <a:t> ,including loss of ability to walk and stand . 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8. Pin – point hemorrhages , most easily seen on feet and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    shanks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9.  Respiratory distress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10. Increased death losses in a flock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xmlns="" val="34919826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20713"/>
            <a:ext cx="8229600" cy="706437"/>
          </a:xfrm>
        </p:spPr>
        <p:txBody>
          <a:bodyPr rtlCol="0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2"/>
                </a:solidFill>
                <a:ea typeface="+mj-ea"/>
              </a:rPr>
              <a:t>Post – mortem lesions:</a:t>
            </a:r>
            <a:endParaRPr lang="ar-IQ" b="1" u="sng" dirty="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00113" y="1379538"/>
            <a:ext cx="7488237" cy="4929187"/>
          </a:xfrm>
        </p:spPr>
        <p:txBody>
          <a:bodyPr rtlCol="0">
            <a:normAutofit lnSpcReduction="10000"/>
          </a:bodyPr>
          <a:lstStyle/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</a:t>
            </a:r>
            <a:r>
              <a:rPr lang="en-US" dirty="0" smtClean="0"/>
              <a:t>welling of the face and area below the beak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Clear straw – colored fluid in the subcutaneous.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Congestion in the skin and intestinal tract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Hemorrhage may be seen in the 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a. Trachea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b. </a:t>
            </a:r>
            <a:r>
              <a:rPr lang="en-US" dirty="0" err="1" smtClean="0"/>
              <a:t>Proventriculus</a:t>
            </a:r>
            <a:r>
              <a:rPr lang="en-US" dirty="0" smtClean="0"/>
              <a:t>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c. Beneath the lining of the gizzard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d. Intestines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e. </a:t>
            </a:r>
            <a:r>
              <a:rPr lang="en-US" dirty="0" smtClean="0"/>
              <a:t>Muscles  along  </a:t>
            </a:r>
            <a:r>
              <a:rPr lang="en-US" dirty="0" smtClean="0"/>
              <a:t>the </a:t>
            </a:r>
            <a:r>
              <a:rPr lang="en-US" dirty="0" smtClean="0"/>
              <a:t>breast  bone </a:t>
            </a:r>
            <a:r>
              <a:rPr lang="en-US" dirty="0" smtClean="0"/>
              <a:t>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/>
              <a:t>f</a:t>
            </a:r>
            <a:r>
              <a:rPr lang="en-US" dirty="0" smtClean="0"/>
              <a:t> . Heart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g. </a:t>
            </a:r>
            <a:r>
              <a:rPr lang="en-US" dirty="0" smtClean="0"/>
              <a:t>Gizzard  </a:t>
            </a:r>
            <a:r>
              <a:rPr lang="en-US" dirty="0" smtClean="0"/>
              <a:t>fat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H. Abdominal  fat.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43488078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44538" y="908050"/>
            <a:ext cx="7715250" cy="4968875"/>
          </a:xfrm>
        </p:spPr>
        <p:txBody>
          <a:bodyPr rtlCol="0"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5. The lining </a:t>
            </a:r>
            <a:r>
              <a:rPr lang="en-US" dirty="0" smtClean="0"/>
              <a:t>of  the  gizzard  may  be  easily   </a:t>
            </a:r>
            <a:r>
              <a:rPr lang="en-US" dirty="0" smtClean="0"/>
              <a:t>removed.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6. </a:t>
            </a:r>
            <a:r>
              <a:rPr lang="en-US" dirty="0" smtClean="0"/>
              <a:t>Sinusitis  with  </a:t>
            </a:r>
            <a:r>
              <a:rPr lang="en-US" dirty="0" err="1" smtClean="0"/>
              <a:t>mucopurulent</a:t>
            </a:r>
            <a:r>
              <a:rPr lang="en-US" dirty="0" smtClean="0"/>
              <a:t>  to  caseous  </a:t>
            </a:r>
            <a:r>
              <a:rPr lang="en-US" dirty="0" smtClean="0"/>
              <a:t>exudate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7. </a:t>
            </a:r>
            <a:r>
              <a:rPr lang="en-US" dirty="0" err="1" smtClean="0"/>
              <a:t>Fibrinopurulent</a:t>
            </a:r>
            <a:r>
              <a:rPr lang="en-US" dirty="0" smtClean="0"/>
              <a:t>   </a:t>
            </a:r>
            <a:r>
              <a:rPr lang="en-US" dirty="0" smtClean="0"/>
              <a:t>pericarditis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3200" b="1" u="sng" dirty="0" smtClean="0">
              <a:solidFill>
                <a:schemeClr val="accent2"/>
              </a:solidFill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3200" b="1" u="sng" dirty="0" smtClean="0">
              <a:solidFill>
                <a:schemeClr val="accent2"/>
              </a:solidFill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3200" b="1" u="sng" dirty="0" smtClean="0">
                <a:solidFill>
                  <a:schemeClr val="accent2"/>
                </a:solidFill>
              </a:rPr>
              <a:t>Note</a:t>
            </a:r>
            <a:r>
              <a:rPr lang="en-US" sz="3200" b="1" dirty="0" smtClean="0">
                <a:solidFill>
                  <a:schemeClr val="accent2"/>
                </a:solidFill>
              </a:rPr>
              <a:t> 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Young  broilers  </a:t>
            </a:r>
            <a:r>
              <a:rPr lang="en-US" dirty="0" smtClean="0"/>
              <a:t>may </a:t>
            </a:r>
            <a:r>
              <a:rPr lang="en-US" dirty="0" smtClean="0"/>
              <a:t>show  </a:t>
            </a:r>
            <a:r>
              <a:rPr lang="en-US" dirty="0" smtClean="0"/>
              <a:t>signs </a:t>
            </a:r>
            <a:r>
              <a:rPr lang="en-US" dirty="0" smtClean="0"/>
              <a:t> of  severe  </a:t>
            </a:r>
            <a:r>
              <a:rPr lang="en-US" dirty="0" smtClean="0"/>
              <a:t>dehydration </a:t>
            </a:r>
            <a:r>
              <a:rPr lang="en-US" dirty="0" smtClean="0"/>
              <a:t>with  other  lesions  </a:t>
            </a:r>
            <a:r>
              <a:rPr lang="en-US" dirty="0" smtClean="0"/>
              <a:t>less </a:t>
            </a:r>
            <a:r>
              <a:rPr lang="en-US" dirty="0" smtClean="0"/>
              <a:t> pronounced  or  absent  </a:t>
            </a:r>
            <a:r>
              <a:rPr lang="en-US" dirty="0" smtClean="0"/>
              <a:t>entirely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406733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650" y="908050"/>
            <a:ext cx="7993063" cy="5689600"/>
          </a:xfrm>
        </p:spPr>
        <p:txBody>
          <a:bodyPr rtlCol="0"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800" u="sng" dirty="0" smtClean="0">
                <a:solidFill>
                  <a:schemeClr val="accent2"/>
                </a:solidFill>
              </a:rPr>
              <a:t>Diagnosis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Isolation and identification of the virus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Serology :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a. AGP { Agar Gel Precipitation test}.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ELISA.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HI {</a:t>
            </a:r>
            <a:r>
              <a:rPr lang="en-US" dirty="0" err="1" smtClean="0"/>
              <a:t>Hemagglutination</a:t>
            </a:r>
            <a:r>
              <a:rPr lang="en-US" dirty="0" smtClean="0"/>
              <a:t> Inhibition test }.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algn="l" rtl="0">
              <a:defRPr/>
            </a:pPr>
            <a:r>
              <a:rPr lang="en-US" sz="3200" b="1" u="sng" dirty="0" smtClean="0">
                <a:solidFill>
                  <a:schemeClr val="accent2"/>
                </a:solidFill>
              </a:rPr>
              <a:t>Differential Diagnosis </a:t>
            </a:r>
          </a:p>
          <a:p>
            <a:pPr marL="0" indent="0" algn="l" rtl="0">
              <a:buNone/>
              <a:defRPr/>
            </a:pPr>
            <a:r>
              <a:rPr lang="en-US" dirty="0" smtClean="0"/>
              <a:t>Diseases </a:t>
            </a:r>
            <a:r>
              <a:rPr lang="en-US" dirty="0" smtClean="0"/>
              <a:t>affecting :- Respiratory , Digestive and Nervous </a:t>
            </a:r>
            <a:r>
              <a:rPr lang="en-US" dirty="0" smtClean="0"/>
              <a:t>systems </a:t>
            </a:r>
            <a:r>
              <a:rPr lang="en-US" dirty="0" smtClean="0"/>
              <a:t>.</a:t>
            </a:r>
            <a:endParaRPr lang="ar-IQ" dirty="0" smtClean="0"/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40287910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85860"/>
            <a:ext cx="6196405" cy="4437209"/>
          </a:xfrm>
        </p:spPr>
        <p:txBody>
          <a:bodyPr>
            <a:normAutofit/>
          </a:bodyPr>
          <a:lstStyle/>
          <a:p>
            <a:pPr algn="l" rtl="0">
              <a:defRPr/>
            </a:pPr>
            <a:r>
              <a:rPr lang="en-US" sz="3200" b="1" u="sng" dirty="0" smtClean="0">
                <a:solidFill>
                  <a:schemeClr val="accent2"/>
                </a:solidFill>
              </a:rPr>
              <a:t>Treatment  :- </a:t>
            </a:r>
          </a:p>
          <a:p>
            <a:pPr algn="l" rtl="0">
              <a:buNone/>
              <a:defRPr/>
            </a:pPr>
            <a:r>
              <a:rPr lang="en-US" sz="3200" b="1" dirty="0" smtClean="0">
                <a:solidFill>
                  <a:schemeClr val="accent2"/>
                </a:solidFill>
              </a:rPr>
              <a:t>   </a:t>
            </a:r>
            <a:r>
              <a:rPr lang="en-US" dirty="0" smtClean="0"/>
              <a:t>No treatment .</a:t>
            </a:r>
          </a:p>
          <a:p>
            <a:pPr algn="l" rtl="0"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Prevention and Control :-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dirty="0" smtClean="0"/>
              <a:t>Strict  quarantine  </a:t>
            </a:r>
            <a:r>
              <a:rPr lang="en-US" dirty="0" smtClean="0"/>
              <a:t>measures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dirty="0" smtClean="0"/>
              <a:t>Depopulate  infected  </a:t>
            </a:r>
            <a:r>
              <a:rPr lang="en-US" dirty="0" smtClean="0"/>
              <a:t>flocks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dirty="0" smtClean="0"/>
              <a:t>Bury  infected  </a:t>
            </a:r>
            <a:r>
              <a:rPr lang="en-US" dirty="0" smtClean="0"/>
              <a:t>birds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mtClean="0"/>
              <a:t>Killed  vaccine  are  available  for  </a:t>
            </a:r>
            <a:r>
              <a:rPr lang="en-US" smtClean="0"/>
              <a:t>certain </a:t>
            </a:r>
            <a:r>
              <a:rPr lang="en-US" smtClean="0"/>
              <a:t>approved  </a:t>
            </a:r>
            <a:r>
              <a:rPr lang="en-US" dirty="0" smtClean="0"/>
              <a:t>areas.</a:t>
            </a:r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63</TotalTime>
  <Words>423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دبوس تثبيت</vt:lpstr>
      <vt:lpstr>1- Avian Influenza { Bird flu } </vt:lpstr>
      <vt:lpstr>Slide 2</vt:lpstr>
      <vt:lpstr>Clinical signs </vt:lpstr>
      <vt:lpstr>Post – mortem lesions: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Avian Influenza { Bird flu } </dc:title>
  <dc:creator>CORE I7</dc:creator>
  <cp:lastModifiedBy>hadier</cp:lastModifiedBy>
  <cp:revision>23</cp:revision>
  <dcterms:created xsi:type="dcterms:W3CDTF">2013-03-04T19:30:05Z</dcterms:created>
  <dcterms:modified xsi:type="dcterms:W3CDTF">2016-01-18T05:39:41Z</dcterms:modified>
</cp:coreProperties>
</file>